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68" r:id="rId1"/>
  </p:sldMasterIdLst>
  <p:handoutMasterIdLst>
    <p:handoutMasterId r:id="rId20"/>
  </p:handoutMasterIdLst>
  <p:sldIdLst>
    <p:sldId id="256" r:id="rId2"/>
    <p:sldId id="257" r:id="rId3"/>
    <p:sldId id="259" r:id="rId4"/>
    <p:sldId id="289" r:id="rId5"/>
    <p:sldId id="262" r:id="rId6"/>
    <p:sldId id="285" r:id="rId7"/>
    <p:sldId id="286" r:id="rId8"/>
    <p:sldId id="287" r:id="rId9"/>
    <p:sldId id="258" r:id="rId10"/>
    <p:sldId id="283" r:id="rId11"/>
    <p:sldId id="284" r:id="rId12"/>
    <p:sldId id="282" r:id="rId13"/>
    <p:sldId id="267" r:id="rId14"/>
    <p:sldId id="278" r:id="rId15"/>
    <p:sldId id="279" r:id="rId16"/>
    <p:sldId id="288" r:id="rId17"/>
    <p:sldId id="280"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76" d="100"/>
          <a:sy n="76" d="100"/>
        </p:scale>
        <p:origin x="-3392" y="-19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AC71496-6D90-44DE-89F8-458FE38B30C4}" type="datetimeFigureOut">
              <a:rPr lang="en-US" smtClean="0"/>
              <a:pPr/>
              <a:t>1/25/17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59E1BEB-1BB8-4478-9946-9A073384756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42585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581705"/>
            <a:ext cx="8246070" cy="1527050"/>
          </a:xfrm>
          <a:effectLst>
            <a:outerShdw blurRad="50800" dist="38100" dir="2700000" algn="ctr" rotWithShape="0">
              <a:schemeClr val="tx1">
                <a:alpha val="68000"/>
              </a:scheme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108755"/>
            <a:ext cx="8246070" cy="106893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54C695-A099-4C06-B4DD-008BA1A4EC30}" type="datetimeFigureOut">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4C695-A099-4C06-B4DD-008BA1A4EC30}" type="datetimeFigureOut">
              <a:rPr lang="en-US" smtClean="0"/>
              <a:pPr/>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4C695-A099-4C06-B4DD-008BA1A4EC30}" type="datetimeFigureOut">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4C695-A099-4C06-B4DD-008BA1A4EC30}" type="datetimeFigureOut">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610820"/>
          </a:xfrm>
        </p:spPr>
        <p:txBody>
          <a:bodyPr>
            <a:normAutofit/>
          </a:bodyPr>
          <a:lstStyle>
            <a:lvl1pPr algn="l">
              <a:defRPr sz="3600">
                <a:solidFill>
                  <a:srgbClr val="FFFF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8965" y="1596540"/>
            <a:ext cx="822960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54C695-A099-4C06-B4DD-008BA1A4EC30}" type="datetimeFigureOut">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1" y="374900"/>
            <a:ext cx="6719018" cy="868839"/>
          </a:xfrm>
        </p:spPr>
        <p:txBody>
          <a:bodyPr>
            <a:normAutofit/>
          </a:bodyPr>
          <a:lstStyle>
            <a:lvl1pPr algn="l">
              <a:defRPr sz="3600">
                <a:solidFill>
                  <a:srgbClr val="FFFF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823312" y="1138425"/>
            <a:ext cx="6719018" cy="50392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54C695-A099-4C06-B4DD-008BA1A4EC30}" type="datetimeFigureOut">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54C695-A099-4C06-B4DD-008BA1A4EC30}" type="datetimeFigureOut">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54C695-A099-4C06-B4DD-008BA1A4EC30}" type="datetimeFigureOut">
              <a:rPr lang="en-US" smtClean="0"/>
              <a:pPr/>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532180"/>
          </a:xfrm>
        </p:spPr>
        <p:txBody>
          <a:bodyPr>
            <a:normAutofit/>
          </a:bodyPr>
          <a:lstStyle>
            <a:lvl1pPr algn="l">
              <a:defRPr sz="3600">
                <a:solidFill>
                  <a:srgbClr val="FFFF0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54C695-A099-4C06-B4DD-008BA1A4EC30}" type="datetimeFigureOut">
              <a:rPr lang="en-US" smtClean="0"/>
              <a:pPr/>
              <a:t>1/25/17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54C695-A099-4C06-B4DD-008BA1A4EC30}" type="datetimeFigureOut">
              <a:rPr lang="en-US" smtClean="0"/>
              <a:pPr/>
              <a:t>1/25/17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4C695-A099-4C06-B4DD-008BA1A4EC30}" type="datetimeFigureOut">
              <a:rPr lang="en-US" smtClean="0"/>
              <a:pPr/>
              <a:t>1/25/17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4C695-A099-4C06-B4DD-008BA1A4EC30}" type="datetimeFigureOut">
              <a:rPr lang="en-US" smtClean="0"/>
              <a:pPr/>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4452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4C695-A099-4C06-B4DD-008BA1A4EC30}" type="datetimeFigureOut">
              <a:rPr lang="en-US" smtClean="0"/>
              <a:pPr/>
              <a:t>1/25/17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A0D21-EDA2-425A-908E-38040172D2E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403938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are the New York State Tests?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January 24</a:t>
            </a:r>
            <a:r>
              <a:rPr lang="en-US" baseline="30000" dirty="0" smtClean="0"/>
              <a:t>th</a:t>
            </a:r>
            <a:r>
              <a:rPr lang="en-US" dirty="0" smtClean="0"/>
              <a:t>, 2016</a:t>
            </a:r>
            <a:endParaRPr lang="en-US" dirty="0"/>
          </a:p>
          <a:p>
            <a:r>
              <a:rPr lang="en-US" dirty="0" smtClean="0"/>
              <a:t>P.S. 174 Q</a:t>
            </a:r>
          </a:p>
          <a:p>
            <a:r>
              <a:rPr lang="en-US" dirty="0" smtClean="0"/>
              <a:t>Presented by: Rich Bebenroth and Marie Russell</a:t>
            </a:r>
            <a:endParaRPr lang="en-US"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pPr algn="ctr"/>
            <a:r>
              <a:rPr lang="en-US" dirty="0" smtClean="0"/>
              <a:t/>
            </a:r>
            <a:br>
              <a:rPr lang="en-US" dirty="0" smtClean="0"/>
            </a:br>
            <a:r>
              <a:rPr lang="en-US" dirty="0"/>
              <a:t/>
            </a:r>
            <a:br>
              <a:rPr lang="en-US" dirty="0"/>
            </a:br>
            <a:r>
              <a:rPr lang="en-US" dirty="0" smtClean="0"/>
              <a:t>State Test Information:</a:t>
            </a:r>
            <a:br>
              <a:rPr lang="en-US" dirty="0" smtClean="0"/>
            </a:br>
            <a:r>
              <a:rPr lang="en-US" dirty="0" smtClean="0"/>
              <a:t>English language Arts</a:t>
            </a:r>
            <a:endParaRPr lang="en-US" dirty="0"/>
          </a:p>
        </p:txBody>
      </p:sp>
      <p:sp>
        <p:nvSpPr>
          <p:cNvPr id="3" name="TextBox 2"/>
          <p:cNvSpPr txBox="1"/>
          <p:nvPr/>
        </p:nvSpPr>
        <p:spPr>
          <a:xfrm>
            <a:off x="533399" y="1890562"/>
            <a:ext cx="7502047" cy="461665"/>
          </a:xfrm>
          <a:prstGeom prst="rect">
            <a:avLst/>
          </a:prstGeom>
          <a:solidFill>
            <a:schemeClr val="accent3">
              <a:lumMod val="50000"/>
            </a:schemeClr>
          </a:solidFill>
        </p:spPr>
        <p:txBody>
          <a:bodyPr wrap="square" rtlCol="0">
            <a:spAutoFit/>
          </a:bodyPr>
          <a:lstStyle/>
          <a:p>
            <a:pPr algn="ctr"/>
            <a:r>
              <a:rPr lang="en-US" sz="1200" dirty="0" smtClean="0"/>
              <a:t>This table reflects 2016 data, 2017 is not released yet. </a:t>
            </a:r>
          </a:p>
          <a:p>
            <a:pPr algn="ctr"/>
            <a:r>
              <a:rPr lang="en-US" sz="1200" dirty="0" smtClean="0"/>
              <a:t>We do not anticipate any changes.</a:t>
            </a:r>
            <a:endParaRPr lang="en-US" sz="1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33400" y="2331929"/>
            <a:ext cx="7502047" cy="401572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351861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pPr algn="ctr"/>
            <a:r>
              <a:rPr lang="en-US" dirty="0" smtClean="0"/>
              <a:t/>
            </a:r>
            <a:br>
              <a:rPr lang="en-US" dirty="0" smtClean="0"/>
            </a:br>
            <a:r>
              <a:rPr lang="en-US" dirty="0"/>
              <a:t/>
            </a:r>
            <a:br>
              <a:rPr lang="en-US" dirty="0"/>
            </a:br>
            <a:r>
              <a:rPr lang="en-US" dirty="0" smtClean="0"/>
              <a:t>State Test Information:</a:t>
            </a:r>
            <a:br>
              <a:rPr lang="en-US" dirty="0" smtClean="0"/>
            </a:br>
            <a:r>
              <a:rPr lang="en-US" dirty="0" smtClean="0"/>
              <a:t>English language Arts</a:t>
            </a:r>
            <a:endParaRPr lang="en-US" dirty="0"/>
          </a:p>
        </p:txBody>
      </p:sp>
      <p:sp>
        <p:nvSpPr>
          <p:cNvPr id="3" name="TextBox 2"/>
          <p:cNvSpPr txBox="1"/>
          <p:nvPr/>
        </p:nvSpPr>
        <p:spPr>
          <a:xfrm>
            <a:off x="516696" y="1895139"/>
            <a:ext cx="7502047" cy="461665"/>
          </a:xfrm>
          <a:prstGeom prst="rect">
            <a:avLst/>
          </a:prstGeom>
          <a:solidFill>
            <a:schemeClr val="accent3">
              <a:lumMod val="50000"/>
            </a:schemeClr>
          </a:solidFill>
        </p:spPr>
        <p:txBody>
          <a:bodyPr wrap="square" rtlCol="0">
            <a:spAutoFit/>
          </a:bodyPr>
          <a:lstStyle/>
          <a:p>
            <a:pPr algn="ctr"/>
            <a:r>
              <a:rPr lang="en-US" sz="1200" dirty="0" smtClean="0"/>
              <a:t>This table reflects 2016 data, 2017 is not released yet. </a:t>
            </a:r>
          </a:p>
          <a:p>
            <a:pPr algn="ctr"/>
            <a:r>
              <a:rPr lang="en-US" sz="1200" dirty="0" smtClean="0"/>
              <a:t>We do not anticipate any changes.</a:t>
            </a:r>
            <a:endParaRPr lang="en-US" sz="1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16696" y="2362200"/>
            <a:ext cx="7502047" cy="399678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23088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pPr algn="ctr"/>
            <a:r>
              <a:rPr lang="en-US" dirty="0" smtClean="0"/>
              <a:t/>
            </a:r>
            <a:br>
              <a:rPr lang="en-US" dirty="0" smtClean="0"/>
            </a:br>
            <a:r>
              <a:rPr lang="en-US" dirty="0"/>
              <a:t/>
            </a:r>
            <a:br>
              <a:rPr lang="en-US" dirty="0"/>
            </a:br>
            <a:r>
              <a:rPr lang="en-US" dirty="0" smtClean="0"/>
              <a:t>State Test Information: Timing</a:t>
            </a:r>
            <a:br>
              <a:rPr lang="en-US" dirty="0" smtClean="0"/>
            </a:br>
            <a:r>
              <a:rPr lang="en-US" dirty="0" smtClean="0"/>
              <a:t>Mathematics</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bwMode="auto">
          <a:xfrm>
            <a:off x="1621858" y="2647222"/>
            <a:ext cx="6010275" cy="13049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3" name="TextBox 2"/>
          <p:cNvSpPr txBox="1"/>
          <p:nvPr/>
        </p:nvSpPr>
        <p:spPr>
          <a:xfrm>
            <a:off x="1066800" y="1219200"/>
            <a:ext cx="6248400" cy="1215717"/>
          </a:xfrm>
          <a:prstGeom prst="rect">
            <a:avLst/>
          </a:prstGeom>
          <a:noFill/>
        </p:spPr>
        <p:txBody>
          <a:bodyPr wrap="square" rtlCol="0">
            <a:spAutoFit/>
          </a:bodyPr>
          <a:lstStyle/>
          <a:p>
            <a:pPr algn="ctr"/>
            <a:endParaRPr lang="en-US" sz="1100" dirty="0" smtClean="0"/>
          </a:p>
          <a:p>
            <a:pPr algn="ctr"/>
            <a:endParaRPr lang="en-US" sz="1100" dirty="0"/>
          </a:p>
          <a:p>
            <a:pPr algn="ctr"/>
            <a:endParaRPr lang="en-US" sz="1100" dirty="0" smtClean="0"/>
          </a:p>
          <a:p>
            <a:pPr algn="ctr"/>
            <a:r>
              <a:rPr lang="en-US" sz="1100" dirty="0" smtClean="0"/>
              <a:t>This </a:t>
            </a:r>
            <a:r>
              <a:rPr lang="en-US" sz="1100" dirty="0"/>
              <a:t>table reflects 2015 data, 2016 is not released yet. </a:t>
            </a:r>
          </a:p>
          <a:p>
            <a:pPr algn="ctr"/>
            <a:r>
              <a:rPr lang="en-US" sz="1100" dirty="0"/>
              <a:t>Proposed shorter times and less questions and passages for 2016</a:t>
            </a:r>
          </a:p>
          <a:p>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564708" y="4572000"/>
            <a:ext cx="6067425" cy="13144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4" name="TextBox 3"/>
          <p:cNvSpPr txBox="1"/>
          <p:nvPr/>
        </p:nvSpPr>
        <p:spPr>
          <a:xfrm>
            <a:off x="1565752" y="2010986"/>
            <a:ext cx="3352800" cy="646331"/>
          </a:xfrm>
          <a:prstGeom prst="rect">
            <a:avLst/>
          </a:prstGeom>
          <a:noFill/>
        </p:spPr>
        <p:txBody>
          <a:bodyPr wrap="square" rtlCol="0">
            <a:spAutoFit/>
          </a:bodyPr>
          <a:lstStyle/>
          <a:p>
            <a:endParaRPr lang="en-US" dirty="0" smtClean="0"/>
          </a:p>
          <a:p>
            <a:r>
              <a:rPr lang="en-US" dirty="0" smtClean="0"/>
              <a:t>Third and fourth grade</a:t>
            </a:r>
            <a:endParaRPr lang="en-US" dirty="0"/>
          </a:p>
        </p:txBody>
      </p:sp>
      <p:sp>
        <p:nvSpPr>
          <p:cNvPr id="7" name="TextBox 6"/>
          <p:cNvSpPr txBox="1"/>
          <p:nvPr/>
        </p:nvSpPr>
        <p:spPr>
          <a:xfrm>
            <a:off x="1564708" y="3952147"/>
            <a:ext cx="3352800" cy="646331"/>
          </a:xfrm>
          <a:prstGeom prst="rect">
            <a:avLst/>
          </a:prstGeom>
          <a:noFill/>
        </p:spPr>
        <p:txBody>
          <a:bodyPr wrap="square" rtlCol="0">
            <a:spAutoFit/>
          </a:bodyPr>
          <a:lstStyle/>
          <a:p>
            <a:endParaRPr lang="en-US" dirty="0" smtClean="0"/>
          </a:p>
          <a:p>
            <a:r>
              <a:rPr lang="en-US" dirty="0" smtClean="0"/>
              <a:t>Fifth grade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930279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sz="3600" dirty="0" smtClean="0"/>
              <a:t/>
            </a:r>
            <a:br>
              <a:rPr lang="en-US" sz="3600" dirty="0" smtClean="0"/>
            </a:br>
            <a:r>
              <a:rPr lang="en-US" sz="3600" dirty="0" smtClean="0"/>
              <a:t>Types </a:t>
            </a:r>
            <a:r>
              <a:rPr lang="en-US" sz="3600" dirty="0"/>
              <a:t>of Questions </a:t>
            </a:r>
            <a:r>
              <a:rPr lang="en-US" sz="3600" dirty="0" smtClean="0"/>
              <a:t>Math</a:t>
            </a:r>
            <a:endParaRPr lang="en-US" sz="4000" dirty="0"/>
          </a:p>
        </p:txBody>
      </p:sp>
      <p:sp>
        <p:nvSpPr>
          <p:cNvPr id="3" name="Content Placeholder 2"/>
          <p:cNvSpPr>
            <a:spLocks noGrp="1"/>
          </p:cNvSpPr>
          <p:nvPr>
            <p:ph idx="1"/>
          </p:nvPr>
        </p:nvSpPr>
        <p:spPr>
          <a:xfrm>
            <a:off x="762000" y="1295400"/>
            <a:ext cx="7543800" cy="1066800"/>
          </a:xfrm>
        </p:spPr>
        <p:txBody>
          <a:bodyPr/>
          <a:lstStyle/>
          <a:p>
            <a:r>
              <a:rPr lang="en-US" dirty="0" smtClean="0"/>
              <a:t>Multiple choice</a:t>
            </a:r>
          </a:p>
          <a:p>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19200" y="2362200"/>
            <a:ext cx="5819775" cy="29241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4" name="TextBox 3"/>
          <p:cNvSpPr txBox="1"/>
          <p:nvPr/>
        </p:nvSpPr>
        <p:spPr>
          <a:xfrm>
            <a:off x="914400" y="5638800"/>
            <a:ext cx="4876800" cy="261610"/>
          </a:xfrm>
          <a:prstGeom prst="rect">
            <a:avLst/>
          </a:prstGeom>
          <a:noFill/>
        </p:spPr>
        <p:txBody>
          <a:bodyPr wrap="square" rtlCol="0">
            <a:spAutoFit/>
          </a:bodyPr>
          <a:lstStyle/>
          <a:p>
            <a:r>
              <a:rPr lang="en-US" sz="1100" dirty="0" smtClean="0"/>
              <a:t>Sample from 3</a:t>
            </a:r>
            <a:r>
              <a:rPr lang="en-US" sz="1100" baseline="30000" dirty="0" smtClean="0"/>
              <a:t>rd</a:t>
            </a:r>
            <a:r>
              <a:rPr lang="en-US" sz="1100" dirty="0" smtClean="0"/>
              <a:t> grade NYS released questions</a:t>
            </a:r>
            <a:endParaRPr lang="en-US"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363385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Types </a:t>
            </a:r>
            <a:r>
              <a:rPr lang="en-US" sz="3600" dirty="0"/>
              <a:t>of Questions </a:t>
            </a:r>
            <a:r>
              <a:rPr lang="en-US" sz="3600" dirty="0" smtClean="0"/>
              <a:t>Math </a:t>
            </a:r>
            <a:endParaRPr lang="en-US" sz="4000" dirty="0"/>
          </a:p>
        </p:txBody>
      </p:sp>
      <p:sp>
        <p:nvSpPr>
          <p:cNvPr id="3" name="Content Placeholder 2"/>
          <p:cNvSpPr>
            <a:spLocks noGrp="1"/>
          </p:cNvSpPr>
          <p:nvPr>
            <p:ph idx="1"/>
          </p:nvPr>
        </p:nvSpPr>
        <p:spPr>
          <a:xfrm>
            <a:off x="710852" y="1485900"/>
            <a:ext cx="7543800" cy="1295400"/>
          </a:xfrm>
        </p:spPr>
        <p:txBody>
          <a:bodyPr/>
          <a:lstStyle/>
          <a:p>
            <a:r>
              <a:rPr lang="en-US" dirty="0" smtClean="0"/>
              <a:t>Short Answer</a:t>
            </a:r>
          </a:p>
          <a:p>
            <a:endParaRPr lang="en-US" dirty="0"/>
          </a:p>
        </p:txBody>
      </p:sp>
      <p:sp>
        <p:nvSpPr>
          <p:cNvPr id="4" name="TextBox 3"/>
          <p:cNvSpPr txBox="1"/>
          <p:nvPr/>
        </p:nvSpPr>
        <p:spPr>
          <a:xfrm>
            <a:off x="914400" y="5638800"/>
            <a:ext cx="4876800" cy="261610"/>
          </a:xfrm>
          <a:prstGeom prst="rect">
            <a:avLst/>
          </a:prstGeom>
          <a:noFill/>
        </p:spPr>
        <p:txBody>
          <a:bodyPr wrap="square" rtlCol="0">
            <a:spAutoFit/>
          </a:bodyPr>
          <a:lstStyle/>
          <a:p>
            <a:r>
              <a:rPr lang="en-US" sz="1100" dirty="0" smtClean="0"/>
              <a:t>Sample from 4th grade NYS released questions</a:t>
            </a:r>
            <a:endParaRPr lang="en-US" sz="1100" dirty="0"/>
          </a:p>
        </p:txBody>
      </p:sp>
      <p:sp>
        <p:nvSpPr>
          <p:cNvPr id="5" name="Rectangle 4"/>
          <p:cNvSpPr/>
          <p:nvPr/>
        </p:nvSpPr>
        <p:spPr>
          <a:xfrm>
            <a:off x="710852" y="2133600"/>
            <a:ext cx="6705600" cy="3508653"/>
          </a:xfrm>
          <a:prstGeom prst="rect">
            <a:avLst/>
          </a:prstGeom>
          <a:ln>
            <a:solidFill>
              <a:schemeClr val="tx1"/>
            </a:solidFill>
          </a:ln>
        </p:spPr>
        <p:txBody>
          <a:bodyPr wrap="square">
            <a:spAutoFit/>
          </a:bodyPr>
          <a:lstStyle/>
          <a:p>
            <a:r>
              <a:rPr lang="en-US" sz="2000" b="1" dirty="0">
                <a:solidFill>
                  <a:schemeClr val="bg1"/>
                </a:solidFill>
              </a:rPr>
              <a:t>A cargo ship is carrying nine shipping crates. Each crate is equal in mass, and the total mass of all nine crates is 4,707 kilograms. What is the mass, in kilograms, of each crate? </a:t>
            </a:r>
            <a:endParaRPr lang="en-US" sz="2000" b="1" dirty="0" smtClean="0">
              <a:solidFill>
                <a:schemeClr val="bg1"/>
              </a:solidFill>
            </a:endParaRPr>
          </a:p>
          <a:p>
            <a:r>
              <a:rPr lang="en-US" sz="2000" b="1" i="1" dirty="0" smtClean="0">
                <a:solidFill>
                  <a:schemeClr val="bg1"/>
                </a:solidFill>
              </a:rPr>
              <a:t>Show </a:t>
            </a:r>
            <a:r>
              <a:rPr lang="en-US" sz="2000" b="1" i="1" dirty="0">
                <a:solidFill>
                  <a:schemeClr val="bg1"/>
                </a:solidFill>
              </a:rPr>
              <a:t>your work</a:t>
            </a:r>
            <a:r>
              <a:rPr lang="en-US" sz="2000" b="1" i="1" dirty="0" smtClean="0">
                <a:solidFill>
                  <a:schemeClr val="bg1"/>
                </a:solidFill>
              </a:rPr>
              <a:t>.</a:t>
            </a:r>
          </a:p>
          <a:p>
            <a:endParaRPr lang="en-US" b="1"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115520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sz="3600" dirty="0" smtClean="0"/>
              <a:t/>
            </a:r>
            <a:br>
              <a:rPr lang="en-US" sz="3600" dirty="0" smtClean="0"/>
            </a:br>
            <a:r>
              <a:rPr lang="en-US" sz="3600" dirty="0" smtClean="0"/>
              <a:t>Types </a:t>
            </a:r>
            <a:r>
              <a:rPr lang="en-US" sz="3600" dirty="0"/>
              <a:t>of Questions </a:t>
            </a:r>
            <a:r>
              <a:rPr lang="en-US" sz="3600" dirty="0" smtClean="0"/>
              <a:t>Math </a:t>
            </a:r>
            <a:endParaRPr lang="en-US" sz="4000" dirty="0"/>
          </a:p>
        </p:txBody>
      </p:sp>
      <p:sp>
        <p:nvSpPr>
          <p:cNvPr id="3" name="Content Placeholder 2"/>
          <p:cNvSpPr>
            <a:spLocks noGrp="1"/>
          </p:cNvSpPr>
          <p:nvPr>
            <p:ph idx="1"/>
          </p:nvPr>
        </p:nvSpPr>
        <p:spPr>
          <a:xfrm>
            <a:off x="685800" y="1371600"/>
            <a:ext cx="7543800" cy="838200"/>
          </a:xfrm>
        </p:spPr>
        <p:txBody>
          <a:bodyPr/>
          <a:lstStyle/>
          <a:p>
            <a:r>
              <a:rPr lang="en-US" dirty="0" smtClean="0"/>
              <a:t>Extended Response</a:t>
            </a:r>
          </a:p>
          <a:p>
            <a:endParaRPr lang="en-US" dirty="0"/>
          </a:p>
        </p:txBody>
      </p:sp>
      <p:sp>
        <p:nvSpPr>
          <p:cNvPr id="4" name="TextBox 3"/>
          <p:cNvSpPr txBox="1"/>
          <p:nvPr/>
        </p:nvSpPr>
        <p:spPr>
          <a:xfrm>
            <a:off x="914400" y="5638800"/>
            <a:ext cx="4876800" cy="261610"/>
          </a:xfrm>
          <a:prstGeom prst="rect">
            <a:avLst/>
          </a:prstGeom>
          <a:noFill/>
        </p:spPr>
        <p:txBody>
          <a:bodyPr wrap="square" rtlCol="0">
            <a:spAutoFit/>
          </a:bodyPr>
          <a:lstStyle/>
          <a:p>
            <a:r>
              <a:rPr lang="en-US" sz="1100" dirty="0" smtClean="0"/>
              <a:t>Sample from 5th grade NYS released questions</a:t>
            </a:r>
            <a:endParaRPr lang="en-US" sz="1100" dirty="0"/>
          </a:p>
        </p:txBody>
      </p:sp>
      <p:sp>
        <p:nvSpPr>
          <p:cNvPr id="5" name="Rectangle 4"/>
          <p:cNvSpPr/>
          <p:nvPr/>
        </p:nvSpPr>
        <p:spPr>
          <a:xfrm>
            <a:off x="685800" y="2286000"/>
            <a:ext cx="6705600" cy="3693319"/>
          </a:xfrm>
          <a:prstGeom prst="rect">
            <a:avLst/>
          </a:prstGeom>
          <a:ln>
            <a:solidFill>
              <a:schemeClr val="tx1"/>
            </a:solidFill>
          </a:ln>
        </p:spPr>
        <p:txBody>
          <a:bodyPr wrap="square">
            <a:spAutoFit/>
          </a:bodyPr>
          <a:lstStyle/>
          <a:p>
            <a:r>
              <a:rPr lang="en-US" sz="2000" b="1" dirty="0">
                <a:solidFill>
                  <a:schemeClr val="bg1"/>
                </a:solidFill>
              </a:rPr>
              <a:t>There are 12 players on a new softball team. Before the team starts playing games, the team must pay a total registration fee of $572. Along with the registration fee, the team will also need to spend a total of $1,240 on equipment. To pay for the cost of the registration fee and the equipment, the players held a car wash and raised $786. They then decided to sell candles for $9.50 per candle to cover the remaining costs. If each player sells the same number of candles, how many candles must each player sell? </a:t>
            </a:r>
            <a:endParaRPr lang="en-US" sz="2000" b="1" dirty="0" smtClean="0">
              <a:solidFill>
                <a:schemeClr val="bg1"/>
              </a:solidFill>
            </a:endParaRPr>
          </a:p>
          <a:p>
            <a:r>
              <a:rPr lang="en-US" sz="2000" b="1" i="1" dirty="0" smtClean="0">
                <a:solidFill>
                  <a:schemeClr val="bg1"/>
                </a:solidFill>
              </a:rPr>
              <a:t>Show </a:t>
            </a:r>
            <a:r>
              <a:rPr lang="en-US" sz="2000" b="1" i="1" dirty="0">
                <a:solidFill>
                  <a:schemeClr val="bg1"/>
                </a:solidFill>
              </a:rPr>
              <a:t>your work</a:t>
            </a:r>
            <a:r>
              <a:rPr lang="en-US" sz="2000" b="1" i="1" dirty="0" smtClean="0">
                <a:solidFill>
                  <a:schemeClr val="bg1"/>
                </a:solidFill>
              </a:rPr>
              <a:t>.</a:t>
            </a:r>
          </a:p>
          <a:p>
            <a:endParaRPr lang="en-US" i="1" dirty="0"/>
          </a:p>
          <a:p>
            <a:endParaRPr lang="en-US"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968494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help your child at home</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Provide a quiet space for homework.  Make sure supplies are available – paper, scissors, glue, crayons, pens, pencils, etc.</a:t>
            </a:r>
          </a:p>
          <a:p>
            <a:r>
              <a:rPr lang="en-US" sz="2000" dirty="0" smtClean="0"/>
              <a:t>Set up routines and reinforce good habits. – homework time, reading time, etc.</a:t>
            </a:r>
          </a:p>
          <a:p>
            <a:r>
              <a:rPr lang="en-US" sz="2000" dirty="0" smtClean="0"/>
              <a:t>Encourage your child to read to you.  Have books and magazines around the house.</a:t>
            </a:r>
          </a:p>
          <a:p>
            <a:r>
              <a:rPr lang="en-US" sz="2000" dirty="0" smtClean="0"/>
              <a:t>Visit your local library.  Borrow books and magazines in different genres.</a:t>
            </a:r>
          </a:p>
          <a:p>
            <a:r>
              <a:rPr lang="en-US" sz="2000" dirty="0" smtClean="0"/>
              <a:t>Be a good listener – ask your child about the activities they are doing at school.</a:t>
            </a:r>
          </a:p>
          <a:p>
            <a:r>
              <a:rPr lang="en-US" sz="2000" dirty="0" smtClean="0"/>
              <a:t>Reinforce the skills and concepts your child is learning at school, e.g. math skills through cooking and shopping, writing notes, etc.</a:t>
            </a:r>
          </a:p>
          <a:p>
            <a:r>
              <a:rPr lang="en-US" sz="2000" dirty="0" smtClean="0"/>
              <a:t>Give your child as many different experiences as possible – take trips to museums, the zoo, shows, etc.</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9494213"/>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Taking Tips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not put undue pressure on your child.</a:t>
            </a:r>
          </a:p>
          <a:p>
            <a:r>
              <a:rPr lang="en-US" dirty="0" smtClean="0"/>
              <a:t>Make sure they get a good night’s sleep.</a:t>
            </a:r>
          </a:p>
          <a:p>
            <a:r>
              <a:rPr lang="en-US" dirty="0" smtClean="0"/>
              <a:t>Make sure they eat breakfast the day of the test.</a:t>
            </a:r>
          </a:p>
          <a:p>
            <a:r>
              <a:rPr lang="en-US" dirty="0" smtClean="0"/>
              <a:t>Do not send your child to take the test if they are not feeling well (there are makeup days).</a:t>
            </a:r>
          </a:p>
          <a:p>
            <a:r>
              <a:rPr lang="en-US" dirty="0" smtClean="0"/>
              <a:t>Your child should bring three sharpened #2 pencils with erasers, but no “lucky pencils” or “special erasers” as they can be a distractor.</a:t>
            </a:r>
          </a:p>
          <a:p>
            <a:r>
              <a:rPr lang="en-US" dirty="0" smtClean="0"/>
              <a:t>Let them know that once the test is over, it is a normal day and the test is just a small part of that day.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488692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Links</a:t>
            </a:r>
            <a:endParaRPr lang="en-US" dirty="0"/>
          </a:p>
        </p:txBody>
      </p:sp>
      <p:sp>
        <p:nvSpPr>
          <p:cNvPr id="3" name="Content Placeholder 2"/>
          <p:cNvSpPr>
            <a:spLocks noGrp="1"/>
          </p:cNvSpPr>
          <p:nvPr>
            <p:ph idx="1"/>
          </p:nvPr>
        </p:nvSpPr>
        <p:spPr/>
        <p:txBody>
          <a:bodyPr/>
          <a:lstStyle/>
          <a:p>
            <a:r>
              <a:rPr lang="en-US" b="1" dirty="0"/>
              <a:t>http://</a:t>
            </a:r>
            <a:r>
              <a:rPr lang="en-US" b="1" dirty="0" smtClean="0"/>
              <a:t>engageny.org/resource/test-guides-for-english-language-arts-and-mathematics</a:t>
            </a:r>
          </a:p>
          <a:p>
            <a:r>
              <a:rPr lang="en-US" b="1" dirty="0"/>
              <a:t>http://</a:t>
            </a:r>
            <a:r>
              <a:rPr lang="en-US" b="1" dirty="0" smtClean="0"/>
              <a:t>schools.nyc.gov/Academics/CommonCoreLibrary/default.htm</a:t>
            </a:r>
          </a:p>
          <a:p>
            <a:r>
              <a:rPr lang="en-US" b="1" dirty="0"/>
              <a:t>http://</a:t>
            </a:r>
            <a:r>
              <a:rPr lang="en-US" b="1" dirty="0" smtClean="0"/>
              <a:t>www.engageny.org/resource/released-2016-3-8-ela-and-mathematics-state-test-questions</a:t>
            </a:r>
          </a:p>
          <a:p>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377026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State Test Information: Students</a:t>
            </a:r>
            <a:endParaRPr lang="en-US" dirty="0"/>
          </a:p>
        </p:txBody>
      </p:sp>
      <p:sp>
        <p:nvSpPr>
          <p:cNvPr id="3" name="Content Placeholder 2"/>
          <p:cNvSpPr>
            <a:spLocks noGrp="1"/>
          </p:cNvSpPr>
          <p:nvPr>
            <p:ph idx="1"/>
          </p:nvPr>
        </p:nvSpPr>
        <p:spPr>
          <a:xfrm>
            <a:off x="762000" y="1752600"/>
            <a:ext cx="7543800" cy="3886200"/>
          </a:xfrm>
        </p:spPr>
        <p:txBody>
          <a:bodyPr>
            <a:normAutofit fontScale="85000" lnSpcReduction="20000"/>
          </a:bodyPr>
          <a:lstStyle/>
          <a:p>
            <a:r>
              <a:rPr lang="en-US" dirty="0" smtClean="0"/>
              <a:t>Students in third through fifth grade will take the NYS ELA and Mathematics </a:t>
            </a:r>
            <a:r>
              <a:rPr lang="en-US" dirty="0"/>
              <a:t>A</a:t>
            </a:r>
            <a:r>
              <a:rPr lang="en-US" dirty="0" smtClean="0"/>
              <a:t>ssessment.</a:t>
            </a:r>
          </a:p>
          <a:p>
            <a:endParaRPr lang="en-US" dirty="0" smtClean="0"/>
          </a:p>
          <a:p>
            <a:r>
              <a:rPr lang="en-US" dirty="0" smtClean="0"/>
              <a:t>Certain English Language Learners are exempt from the NYS ELA.  If you have questions about exemption please contact your child’s classroom or ELL teacher.  </a:t>
            </a:r>
          </a:p>
          <a:p>
            <a:endParaRPr lang="en-US" dirty="0" smtClean="0"/>
          </a:p>
          <a:p>
            <a:r>
              <a:rPr lang="en-US" dirty="0" smtClean="0"/>
              <a:t>Fourth grade students will take the NYS Science Assessment.  An additional workshop will be held to provide information.  </a:t>
            </a:r>
          </a:p>
          <a:p>
            <a:pPr>
              <a:buNone/>
            </a:pPr>
            <a:r>
              <a:rPr lang="en-US" dirty="0" smtClean="0"/>
              <a:t>  </a:t>
            </a:r>
            <a:endParaRPr lang="en-US"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pPr algn="ctr"/>
            <a:r>
              <a:rPr lang="en-US" dirty="0" smtClean="0"/>
              <a:t/>
            </a:r>
            <a:br>
              <a:rPr lang="en-US" dirty="0" smtClean="0"/>
            </a:br>
            <a:r>
              <a:rPr lang="en-US" dirty="0"/>
              <a:t/>
            </a:r>
            <a:br>
              <a:rPr lang="en-US" dirty="0"/>
            </a:br>
            <a:r>
              <a:rPr lang="en-US" dirty="0" smtClean="0"/>
              <a:t>State Test Information: Dates</a:t>
            </a:r>
            <a:endParaRPr lang="en-US" dirty="0"/>
          </a:p>
        </p:txBody>
      </p:sp>
      <p:sp>
        <p:nvSpPr>
          <p:cNvPr id="3" name="Content Placeholder 2"/>
          <p:cNvSpPr>
            <a:spLocks noGrp="1"/>
          </p:cNvSpPr>
          <p:nvPr>
            <p:ph idx="1"/>
          </p:nvPr>
        </p:nvSpPr>
        <p:spPr>
          <a:xfrm>
            <a:off x="762000" y="1447800"/>
            <a:ext cx="7543800" cy="3886200"/>
          </a:xfrm>
        </p:spPr>
        <p:txBody>
          <a:bodyPr>
            <a:normAutofit fontScale="92500" lnSpcReduction="10000"/>
          </a:bodyPr>
          <a:lstStyle/>
          <a:p>
            <a:endParaRPr lang="en-US" dirty="0" smtClean="0"/>
          </a:p>
          <a:p>
            <a:r>
              <a:rPr lang="en-US" dirty="0" smtClean="0"/>
              <a:t>ELA</a:t>
            </a:r>
          </a:p>
          <a:p>
            <a:pPr lvl="1"/>
            <a:r>
              <a:rPr lang="en-US" dirty="0" smtClean="0"/>
              <a:t>March 28,29,30 Tuesday-Thursday</a:t>
            </a:r>
          </a:p>
          <a:p>
            <a:r>
              <a:rPr lang="en-US" dirty="0" smtClean="0"/>
              <a:t>Math</a:t>
            </a:r>
          </a:p>
          <a:p>
            <a:pPr lvl="1"/>
            <a:r>
              <a:rPr lang="en-US" dirty="0" smtClean="0"/>
              <a:t>May </a:t>
            </a:r>
            <a:r>
              <a:rPr lang="en-US" dirty="0"/>
              <a:t>2,3,4 Tuesday-Thursday</a:t>
            </a:r>
          </a:p>
          <a:p>
            <a:pPr marL="292608" lvl="1" indent="0">
              <a:buNone/>
            </a:pPr>
            <a:endParaRPr lang="en-US" dirty="0" smtClean="0"/>
          </a:p>
          <a:p>
            <a:pPr marL="292608" lvl="1" indent="0">
              <a:buNone/>
            </a:pPr>
            <a:r>
              <a:rPr lang="en-US" dirty="0" smtClean="0"/>
              <a:t>Spring Recess April 8th-April 18</a:t>
            </a:r>
            <a:r>
              <a:rPr lang="en-US" baseline="30000" dirty="0" smtClean="0"/>
              <a:t>th</a:t>
            </a:r>
            <a:r>
              <a:rPr lang="en-US" dirty="0" smtClean="0"/>
              <a:t> (Please avoid extending your family vacation).</a:t>
            </a:r>
            <a:br>
              <a:rPr lang="en-US" dirty="0" smtClean="0"/>
            </a:br>
            <a:endParaRPr lang="en-US" dirty="0" smtClean="0"/>
          </a:p>
          <a:p>
            <a:pPr lvl="1">
              <a:buNone/>
            </a:pPr>
            <a:endParaRPr lang="en-US" dirty="0" smtClean="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Timing</a:t>
            </a:r>
            <a:endParaRPr lang="en-US" dirty="0"/>
          </a:p>
        </p:txBody>
      </p:sp>
      <p:sp>
        <p:nvSpPr>
          <p:cNvPr id="3" name="Content Placeholder 2"/>
          <p:cNvSpPr>
            <a:spLocks noGrp="1"/>
          </p:cNvSpPr>
          <p:nvPr>
            <p:ph idx="1"/>
          </p:nvPr>
        </p:nvSpPr>
        <p:spPr/>
        <p:txBody>
          <a:bodyPr/>
          <a:lstStyle/>
          <a:p>
            <a:r>
              <a:rPr lang="en-US" dirty="0" smtClean="0"/>
              <a:t>Tests are untimed</a:t>
            </a:r>
          </a:p>
          <a:p>
            <a:r>
              <a:rPr lang="en-US" dirty="0" smtClean="0"/>
              <a:t>Students may work for as long as they need, as long as they are working productively</a:t>
            </a:r>
          </a:p>
          <a:p>
            <a:r>
              <a:rPr lang="en-US" dirty="0" smtClean="0"/>
              <a:t>If a student is still working, and the rest of their class has completed the test, they may be moved to another room to complete their test</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8367968"/>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normAutofit fontScale="90000"/>
          </a:bodyPr>
          <a:lstStyle/>
          <a:p>
            <a:pPr algn="ctr"/>
            <a:r>
              <a:rPr lang="en-US" dirty="0" smtClean="0"/>
              <a:t/>
            </a:r>
            <a:br>
              <a:rPr lang="en-US" dirty="0" smtClean="0"/>
            </a:br>
            <a:r>
              <a:rPr lang="en-US" dirty="0"/>
              <a:t/>
            </a:r>
            <a:br>
              <a:rPr lang="en-US" dirty="0"/>
            </a:br>
            <a:r>
              <a:rPr lang="en-US" dirty="0" smtClean="0"/>
              <a:t>Types of Questions ELA </a:t>
            </a:r>
            <a:endParaRPr lang="en-US" dirty="0"/>
          </a:p>
        </p:txBody>
      </p:sp>
      <p:sp>
        <p:nvSpPr>
          <p:cNvPr id="3" name="Content Placeholder 2"/>
          <p:cNvSpPr>
            <a:spLocks noGrp="1"/>
          </p:cNvSpPr>
          <p:nvPr>
            <p:ph idx="1"/>
          </p:nvPr>
        </p:nvSpPr>
        <p:spPr>
          <a:xfrm>
            <a:off x="762000" y="2209800"/>
            <a:ext cx="7543800" cy="3886200"/>
          </a:xfrm>
        </p:spPr>
        <p:txBody>
          <a:bodyPr>
            <a:normAutofit fontScale="62500" lnSpcReduction="20000"/>
          </a:bodyPr>
          <a:lstStyle/>
          <a:p>
            <a:pPr marL="0" indent="0" algn="ctr">
              <a:buNone/>
            </a:pPr>
            <a:r>
              <a:rPr lang="en-US" b="1" dirty="0" smtClean="0"/>
              <a:t>Multiple Choice</a:t>
            </a:r>
          </a:p>
          <a:p>
            <a:pPr marL="0" indent="0">
              <a:buNone/>
            </a:pPr>
            <a:r>
              <a:rPr lang="en-US" dirty="0" smtClean="0"/>
              <a:t>Students read a passage and answer multiple choice questions about the passage. Questions could be factual, inferential, checking for meaning, or interpretative.</a:t>
            </a:r>
          </a:p>
          <a:p>
            <a:pPr marL="0" indent="0" algn="ctr">
              <a:buNone/>
            </a:pPr>
            <a:r>
              <a:rPr lang="en-US" b="1" dirty="0" smtClean="0"/>
              <a:t>Short Answer</a:t>
            </a:r>
          </a:p>
          <a:p>
            <a:pPr marL="0" indent="0">
              <a:buNone/>
            </a:pPr>
            <a:r>
              <a:rPr lang="en-US" dirty="0" smtClean="0"/>
              <a:t>Students will write a short response, one or two sentences, to answer a question relating to the story.</a:t>
            </a:r>
          </a:p>
          <a:p>
            <a:pPr marL="0" indent="0" algn="ctr">
              <a:buNone/>
            </a:pPr>
            <a:r>
              <a:rPr lang="en-US" b="1" dirty="0" smtClean="0"/>
              <a:t>Extended Response</a:t>
            </a:r>
          </a:p>
          <a:p>
            <a:pPr marL="0" indent="0">
              <a:buNone/>
            </a:pPr>
            <a:r>
              <a:rPr lang="en-US" dirty="0" smtClean="0"/>
              <a:t>Students will write a longer essay, often comparing two passages. These sometimes will compare characters, situations, or settings.</a:t>
            </a:r>
          </a:p>
          <a:p>
            <a:pPr marL="0" indent="0">
              <a:buNone/>
            </a:pPr>
            <a:endParaRPr lang="en-US" dirty="0"/>
          </a:p>
          <a:p>
            <a:pPr marL="0" indent="0">
              <a:buNone/>
            </a:pPr>
            <a:r>
              <a:rPr lang="en-US" dirty="0"/>
              <a:t>Samples </a:t>
            </a:r>
            <a:r>
              <a:rPr lang="en-US" dirty="0" smtClean="0"/>
              <a:t>from</a:t>
            </a:r>
            <a:r>
              <a:rPr lang="en-US" dirty="0"/>
              <a:t>: https://www.engageny.org/resource/released-2016-3-8-ela-and-mathematics-state-test-questions</a:t>
            </a:r>
            <a:endParaRPr lang="en-US" dirty="0" smtClean="0"/>
          </a:p>
          <a:p>
            <a:pPr marL="0" indent="0">
              <a:buNone/>
            </a:pPr>
            <a:r>
              <a:rPr lang="en-US" dirty="0" smtClean="0"/>
              <a:t> </a:t>
            </a:r>
          </a:p>
          <a:p>
            <a:pPr marL="0" indent="0">
              <a:buNone/>
            </a:pPr>
            <a:endParaRPr lang="en-US" dirty="0" smtClean="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pPr algn="ctr"/>
            <a:r>
              <a:rPr lang="en-US" dirty="0" smtClean="0"/>
              <a:t/>
            </a:r>
            <a:br>
              <a:rPr lang="en-US" dirty="0" smtClean="0"/>
            </a:br>
            <a:r>
              <a:rPr lang="en-US" dirty="0" smtClean="0"/>
              <a:t>Multiple Choice Sample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524000" y="1447800"/>
            <a:ext cx="5896798" cy="2686425"/>
          </a:xfrm>
        </p:spPr>
      </p:pic>
      <p:pic>
        <p:nvPicPr>
          <p:cNvPr id="5" name="Picture 4"/>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524000" y="4246351"/>
            <a:ext cx="5963483" cy="2534004"/>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880614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pPr algn="ctr"/>
            <a:r>
              <a:rPr lang="en-US" dirty="0" smtClean="0"/>
              <a:t/>
            </a:r>
            <a:br>
              <a:rPr lang="en-US" dirty="0" smtClean="0"/>
            </a:br>
            <a:r>
              <a:rPr lang="en-US" dirty="0"/>
              <a:t/>
            </a:r>
            <a:br>
              <a:rPr lang="en-US" dirty="0"/>
            </a:br>
            <a:r>
              <a:rPr lang="en-US" dirty="0" smtClean="0"/>
              <a:t>Short Answer Question</a:t>
            </a:r>
            <a:endParaRPr lang="en-US" dirty="0"/>
          </a:p>
        </p:txBody>
      </p:sp>
      <p:sp>
        <p:nvSpPr>
          <p:cNvPr id="3" name="Content Placeholder 2"/>
          <p:cNvSpPr>
            <a:spLocks noGrp="1"/>
          </p:cNvSpPr>
          <p:nvPr>
            <p:ph idx="1"/>
          </p:nvPr>
        </p:nvSpPr>
        <p:spPr>
          <a:xfrm>
            <a:off x="552189" y="1828800"/>
            <a:ext cx="7829811" cy="4275740"/>
          </a:xfrm>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33400" y="1828800"/>
            <a:ext cx="7391400" cy="30797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568768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Extended Response Question</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33400" y="1713978"/>
            <a:ext cx="7918002" cy="25241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595148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pPr algn="ctr"/>
            <a:r>
              <a:rPr lang="en-US" dirty="0" smtClean="0"/>
              <a:t/>
            </a:r>
            <a:br>
              <a:rPr lang="en-US" dirty="0" smtClean="0"/>
            </a:br>
            <a:r>
              <a:rPr lang="en-US" dirty="0"/>
              <a:t/>
            </a:r>
            <a:br>
              <a:rPr lang="en-US" dirty="0"/>
            </a:br>
            <a:r>
              <a:rPr lang="en-US" dirty="0" smtClean="0"/>
              <a:t>State Test Information:</a:t>
            </a:r>
            <a:br>
              <a:rPr lang="en-US" dirty="0" smtClean="0"/>
            </a:br>
            <a:r>
              <a:rPr lang="en-US" dirty="0" smtClean="0"/>
              <a:t>English language Arts</a:t>
            </a:r>
            <a:endParaRPr lang="en-US" dirty="0"/>
          </a:p>
        </p:txBody>
      </p:sp>
      <p:sp>
        <p:nvSpPr>
          <p:cNvPr id="3" name="TextBox 2"/>
          <p:cNvSpPr txBox="1"/>
          <p:nvPr/>
        </p:nvSpPr>
        <p:spPr>
          <a:xfrm>
            <a:off x="754693" y="1976735"/>
            <a:ext cx="7474907" cy="461665"/>
          </a:xfrm>
          <a:prstGeom prst="rect">
            <a:avLst/>
          </a:prstGeom>
          <a:solidFill>
            <a:schemeClr val="accent3">
              <a:lumMod val="50000"/>
            </a:schemeClr>
          </a:solidFill>
        </p:spPr>
        <p:txBody>
          <a:bodyPr wrap="square" rtlCol="0">
            <a:spAutoFit/>
          </a:bodyPr>
          <a:lstStyle/>
          <a:p>
            <a:pPr algn="ctr"/>
            <a:r>
              <a:rPr lang="en-US" sz="1200" dirty="0" smtClean="0"/>
              <a:t>This table reflects 2016 data, 2017 is not released yet. </a:t>
            </a:r>
          </a:p>
          <a:p>
            <a:pPr algn="ctr"/>
            <a:r>
              <a:rPr lang="en-US" sz="1200" dirty="0" smtClean="0"/>
              <a:t>We do not anticipate any changes.</a:t>
            </a:r>
            <a:endParaRPr lang="en-US"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4693" y="2438400"/>
            <a:ext cx="7543800" cy="401109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educatio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education theme</Template>
  <TotalTime>4609</TotalTime>
  <Words>949</Words>
  <Application>Microsoft Macintosh PowerPoint</Application>
  <PresentationFormat>On-screen Show (4:3)</PresentationFormat>
  <Paragraphs>93</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education theme</vt:lpstr>
      <vt:lpstr>What are the New York State Tests?</vt:lpstr>
      <vt:lpstr>  State Test Information: Students</vt:lpstr>
      <vt:lpstr>  State Test Information: Dates</vt:lpstr>
      <vt:lpstr>Timing</vt:lpstr>
      <vt:lpstr>  Types of Questions ELA </vt:lpstr>
      <vt:lpstr> Multiple Choice Sample</vt:lpstr>
      <vt:lpstr>  Short Answer Question</vt:lpstr>
      <vt:lpstr>  Extended Response Question</vt:lpstr>
      <vt:lpstr>  State Test Information: English language Arts</vt:lpstr>
      <vt:lpstr>  State Test Information: English language Arts</vt:lpstr>
      <vt:lpstr>  State Test Information: English language Arts</vt:lpstr>
      <vt:lpstr>  State Test Information: Timing Mathematics</vt:lpstr>
      <vt:lpstr> Types of Questions Math</vt:lpstr>
      <vt:lpstr>  Types of Questions Math </vt:lpstr>
      <vt:lpstr> Types of Questions Math </vt:lpstr>
      <vt:lpstr>Ways to help your child at home</vt:lpstr>
      <vt:lpstr>Test Taking Tips</vt:lpstr>
      <vt:lpstr>Links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New York State Tests?</dc:title>
  <dc:creator>admin</dc:creator>
  <cp:lastModifiedBy>Marisol Catucci</cp:lastModifiedBy>
  <cp:revision>60</cp:revision>
  <cp:lastPrinted>2017-01-23T17:03:38Z</cp:lastPrinted>
  <dcterms:created xsi:type="dcterms:W3CDTF">2017-01-25T22:38:06Z</dcterms:created>
  <dcterms:modified xsi:type="dcterms:W3CDTF">2017-01-25T22:39:43Z</dcterms:modified>
</cp:coreProperties>
</file>